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4" r:id="rId3"/>
    <p:sldId id="305" r:id="rId4"/>
    <p:sldId id="307" r:id="rId5"/>
    <p:sldId id="308" r:id="rId6"/>
    <p:sldId id="310" r:id="rId7"/>
    <p:sldId id="311" r:id="rId8"/>
    <p:sldId id="312" r:id="rId9"/>
    <p:sldId id="264" r:id="rId10"/>
    <p:sldId id="262" r:id="rId11"/>
    <p:sldId id="268" r:id="rId12"/>
    <p:sldId id="282" r:id="rId13"/>
    <p:sldId id="267" r:id="rId14"/>
    <p:sldId id="273" r:id="rId15"/>
    <p:sldId id="283" r:id="rId16"/>
    <p:sldId id="280" r:id="rId17"/>
    <p:sldId id="279" r:id="rId18"/>
    <p:sldId id="278" r:id="rId19"/>
    <p:sldId id="299" r:id="rId20"/>
    <p:sldId id="277" r:id="rId21"/>
    <p:sldId id="274" r:id="rId22"/>
    <p:sldId id="29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9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AF1F1-EB5E-4943-98D3-891F8D98250A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914AB-6DE6-4970-8D36-C58788961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459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914AB-6DE6-4970-8D36-C5878896119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914AB-6DE6-4970-8D36-C5878896119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914AB-6DE6-4970-8D36-C5878896119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556792"/>
            <a:ext cx="7929618" cy="2500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Игры с буквами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572000" y="4437112"/>
            <a:ext cx="3953600" cy="17287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воспитатель МБДОУ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Дс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№38</a:t>
            </a:r>
          </a:p>
          <a:p>
            <a:pPr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Потапова Наталья Владимир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овна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«Найди букву О и зачеркни её»</a:t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(можно использовать газеты, журналы)</a:t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endParaRPr lang="ru-RU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8000" dirty="0" smtClean="0"/>
              <a:t>А     У     И     О    И</a:t>
            </a:r>
          </a:p>
          <a:p>
            <a:pPr>
              <a:buNone/>
            </a:pPr>
            <a:r>
              <a:rPr lang="ru-RU" sz="8000" dirty="0" smtClean="0"/>
              <a:t>О     О     К     М    Х </a:t>
            </a:r>
          </a:p>
          <a:p>
            <a:pPr>
              <a:buNone/>
            </a:pPr>
            <a:r>
              <a:rPr lang="ru-RU" sz="8000" dirty="0" smtClean="0"/>
              <a:t>Н    И     С      Я    О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«Отгадай, какая буква спряталась?»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9600" dirty="0" smtClean="0"/>
              <a:t>   </a:t>
            </a:r>
          </a:p>
          <a:p>
            <a:pPr>
              <a:buNone/>
            </a:pPr>
            <a:r>
              <a:rPr lang="ru-RU" sz="9600" dirty="0" smtClean="0"/>
              <a:t> </a:t>
            </a:r>
          </a:p>
          <a:p>
            <a:pPr>
              <a:buNone/>
            </a:pPr>
            <a:r>
              <a:rPr lang="ru-RU" sz="9600" dirty="0" smtClean="0"/>
              <a:t>                                </a:t>
            </a:r>
            <a:endParaRPr lang="ru-RU" sz="9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965175" y="3249611"/>
            <a:ext cx="121444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85852" y="2428868"/>
            <a:ext cx="1643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Н</a:t>
            </a:r>
            <a:endParaRPr lang="ru-RU" sz="96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536547" y="3178173"/>
            <a:ext cx="164307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750861" y="3178173"/>
            <a:ext cx="164307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1108051" y="3178173"/>
            <a:ext cx="164307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250927" y="3178173"/>
            <a:ext cx="164307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465241" y="3178173"/>
            <a:ext cx="164307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608117" y="3178173"/>
            <a:ext cx="164307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07985" y="3178173"/>
            <a:ext cx="164307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893737" y="3178173"/>
            <a:ext cx="164307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965175" y="3178173"/>
            <a:ext cx="1643074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357290" y="2357430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357290" y="2428868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357290" y="2643182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357290" y="2857496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357290" y="3000372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357290" y="3143248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357290" y="3286124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357290" y="3429000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357290" y="3571876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357290" y="2714620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357290" y="3000372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357290" y="3214686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357290" y="3714752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357290" y="3857628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357290" y="4000504"/>
            <a:ext cx="107157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43306" y="2285992"/>
            <a:ext cx="1357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Э</a:t>
            </a:r>
            <a:endParaRPr lang="ru-RU" sz="9600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3607587" y="2607463"/>
            <a:ext cx="571504" cy="5000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4000496" y="2786058"/>
            <a:ext cx="500066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500430" y="2857496"/>
            <a:ext cx="642942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3964777" y="3178967"/>
            <a:ext cx="571504" cy="5000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0800000" flipV="1">
            <a:off x="3571868" y="2857496"/>
            <a:ext cx="1428760" cy="785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428992" y="3000372"/>
            <a:ext cx="642942" cy="214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3428992" y="3071810"/>
            <a:ext cx="1214446" cy="214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3607587" y="3393281"/>
            <a:ext cx="714380" cy="214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36" idx="3"/>
          </p:cNvCxnSpPr>
          <p:nvPr/>
        </p:nvCxnSpPr>
        <p:spPr>
          <a:xfrm flipH="1">
            <a:off x="4143372" y="3070822"/>
            <a:ext cx="857256" cy="1438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3928661" y="2643579"/>
            <a:ext cx="572298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3571868" y="3286124"/>
            <a:ext cx="500066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>
            <a:off x="4143372" y="3214686"/>
            <a:ext cx="714380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 flipV="1">
            <a:off x="3428992" y="3214686"/>
            <a:ext cx="571504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16200000" flipH="1">
            <a:off x="3643306" y="2571744"/>
            <a:ext cx="714380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5400000">
            <a:off x="3786976" y="2643182"/>
            <a:ext cx="642148" cy="72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4214810" y="2643182"/>
            <a:ext cx="428628" cy="4286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>
            <a:off x="3679025" y="2964653"/>
            <a:ext cx="1357322" cy="5715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10800000" flipV="1">
            <a:off x="4000496" y="3214686"/>
            <a:ext cx="857256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10800000">
            <a:off x="3571868" y="2786058"/>
            <a:ext cx="500066" cy="2857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10800000" flipV="1">
            <a:off x="3500430" y="3357562"/>
            <a:ext cx="571504" cy="214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4143372" y="2500306"/>
            <a:ext cx="500066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10800000">
            <a:off x="4143372" y="3286124"/>
            <a:ext cx="642942" cy="357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929322" y="2428868"/>
            <a:ext cx="1428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Ж</a:t>
            </a:r>
            <a:endParaRPr lang="ru-RU" sz="9600" dirty="0"/>
          </a:p>
        </p:txBody>
      </p:sp>
      <p:sp>
        <p:nvSpPr>
          <p:cNvPr id="54" name="5-конечная звезда 53"/>
          <p:cNvSpPr/>
          <p:nvPr/>
        </p:nvSpPr>
        <p:spPr>
          <a:xfrm>
            <a:off x="6357950" y="2428868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5400000">
            <a:off x="5143504" y="3214686"/>
            <a:ext cx="157163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3536149" y="2821777"/>
            <a:ext cx="1428760" cy="785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929322" y="4000504"/>
            <a:ext cx="135732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6501620" y="3213892"/>
            <a:ext cx="157163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929322" y="2428868"/>
            <a:ext cx="135732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>
            <a:off x="3250397" y="2678901"/>
            <a:ext cx="1428760" cy="785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3750463" y="2893215"/>
            <a:ext cx="1428760" cy="785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16200000" flipH="1">
            <a:off x="3571868" y="3000372"/>
            <a:ext cx="1600208" cy="3143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3571868" y="2714620"/>
            <a:ext cx="1285884" cy="10001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16200000" flipH="1">
            <a:off x="3286116" y="2928934"/>
            <a:ext cx="1500198" cy="6429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5-конечная звезда 91"/>
          <p:cNvSpPr/>
          <p:nvPr/>
        </p:nvSpPr>
        <p:spPr>
          <a:xfrm>
            <a:off x="5929322" y="2500306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5-конечная звезда 92"/>
          <p:cNvSpPr/>
          <p:nvPr/>
        </p:nvSpPr>
        <p:spPr>
          <a:xfrm>
            <a:off x="6000760" y="3071810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5-конечная звезда 93"/>
          <p:cNvSpPr/>
          <p:nvPr/>
        </p:nvSpPr>
        <p:spPr>
          <a:xfrm>
            <a:off x="6357950" y="3071810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5-конечная звезда 94"/>
          <p:cNvSpPr/>
          <p:nvPr/>
        </p:nvSpPr>
        <p:spPr>
          <a:xfrm>
            <a:off x="5929322" y="2786058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5-конечная звезда 95"/>
          <p:cNvSpPr/>
          <p:nvPr/>
        </p:nvSpPr>
        <p:spPr>
          <a:xfrm>
            <a:off x="6286512" y="2714620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5-конечная звезда 96"/>
          <p:cNvSpPr/>
          <p:nvPr/>
        </p:nvSpPr>
        <p:spPr>
          <a:xfrm rot="1735987">
            <a:off x="5950569" y="2378676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5-конечная звезда 97"/>
          <p:cNvSpPr/>
          <p:nvPr/>
        </p:nvSpPr>
        <p:spPr>
          <a:xfrm rot="3128318">
            <a:off x="6399441" y="2398919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5-конечная звезда 98"/>
          <p:cNvSpPr/>
          <p:nvPr/>
        </p:nvSpPr>
        <p:spPr>
          <a:xfrm rot="19241599">
            <a:off x="5972635" y="3043685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5-конечная звезда 99"/>
          <p:cNvSpPr/>
          <p:nvPr/>
        </p:nvSpPr>
        <p:spPr>
          <a:xfrm rot="18002640">
            <a:off x="6311112" y="3024972"/>
            <a:ext cx="914400" cy="914400"/>
          </a:xfrm>
          <a:prstGeom prst="star5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«Найди буквы и разукрась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их цветными карандашами»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357950" y="3143248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215074" y="3429000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072198" y="3714752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929322" y="4000504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786446" y="4286256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929322" y="3286124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715008" y="3071810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500826" y="2857496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643702" y="2571744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214942" y="2500306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929190" y="221455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500694" y="2857496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929190" y="250030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929190" y="278605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929190" y="307181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929190" y="3357562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929190" y="364331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929190" y="421481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929190" y="392906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929190" y="450057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214942" y="421481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214942" y="450057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143636" y="428625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857884" y="450057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857752" y="2143116"/>
            <a:ext cx="2786082" cy="26432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214942" y="221455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214942" y="278605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214942" y="307181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214942" y="3357562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214942" y="364331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214942" y="392906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572132" y="450057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143636" y="450057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429388" y="450057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572264" y="400050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072330" y="450057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358082" y="450057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358082" y="421481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7358082" y="392906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7358082" y="364331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7358082" y="3357562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500826" y="428625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072330" y="278605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7072330" y="250030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72330" y="221455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7358082" y="221455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7358082" y="250030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358082" y="278605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7358082" y="307181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6786578" y="3357562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6786578" y="307181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858016" y="278605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786578" y="221455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7072330" y="421481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7072330" y="392906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7072330" y="364331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7072330" y="3357562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7072330" y="307181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6715140" y="450057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500826" y="3714752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6500826" y="342900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286512" y="400050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786578" y="392906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786578" y="364331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6858016" y="421481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500694" y="421481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5786446" y="350043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072198" y="307181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5500694" y="328612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5500694" y="357187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5715008" y="3786190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500694" y="392906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5857884" y="250030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6143636" y="250030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143636" y="278605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5786446" y="2786058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5500694" y="250030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6429388" y="221455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6143636" y="221455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5786446" y="221455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5500694" y="2214554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6429388" y="2500306"/>
            <a:ext cx="214314" cy="21431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1357290" y="2143116"/>
            <a:ext cx="2786082" cy="26432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5-конечная звезда 103"/>
          <p:cNvSpPr/>
          <p:nvPr/>
        </p:nvSpPr>
        <p:spPr>
          <a:xfrm>
            <a:off x="1428728" y="2285992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5-конечная звезда 104"/>
          <p:cNvSpPr/>
          <p:nvPr/>
        </p:nvSpPr>
        <p:spPr>
          <a:xfrm>
            <a:off x="1928794" y="3143248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5-конечная звезда 105"/>
          <p:cNvSpPr/>
          <p:nvPr/>
        </p:nvSpPr>
        <p:spPr>
          <a:xfrm>
            <a:off x="2357422" y="2285992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5-конечная звезда 106"/>
          <p:cNvSpPr/>
          <p:nvPr/>
        </p:nvSpPr>
        <p:spPr>
          <a:xfrm>
            <a:off x="1928794" y="2285992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5-конечная звезда 107"/>
          <p:cNvSpPr/>
          <p:nvPr/>
        </p:nvSpPr>
        <p:spPr>
          <a:xfrm>
            <a:off x="1357290" y="3000372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5-конечная звезда 108"/>
          <p:cNvSpPr/>
          <p:nvPr/>
        </p:nvSpPr>
        <p:spPr>
          <a:xfrm>
            <a:off x="1928794" y="2571744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5-конечная звезда 109"/>
          <p:cNvSpPr/>
          <p:nvPr/>
        </p:nvSpPr>
        <p:spPr>
          <a:xfrm>
            <a:off x="1928794" y="2857496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5-конечная звезда 110"/>
          <p:cNvSpPr/>
          <p:nvPr/>
        </p:nvSpPr>
        <p:spPr>
          <a:xfrm>
            <a:off x="3643306" y="2928934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5-конечная звезда 111"/>
          <p:cNvSpPr/>
          <p:nvPr/>
        </p:nvSpPr>
        <p:spPr>
          <a:xfrm>
            <a:off x="3428992" y="2714620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5-конечная звезда 112"/>
          <p:cNvSpPr/>
          <p:nvPr/>
        </p:nvSpPr>
        <p:spPr>
          <a:xfrm>
            <a:off x="3071802" y="2643182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5-конечная звезда 113"/>
          <p:cNvSpPr/>
          <p:nvPr/>
        </p:nvSpPr>
        <p:spPr>
          <a:xfrm>
            <a:off x="2857488" y="3643314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5-конечная звезда 114"/>
          <p:cNvSpPr/>
          <p:nvPr/>
        </p:nvSpPr>
        <p:spPr>
          <a:xfrm>
            <a:off x="3286116" y="3143248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5-конечная звезда 115"/>
          <p:cNvSpPr/>
          <p:nvPr/>
        </p:nvSpPr>
        <p:spPr>
          <a:xfrm>
            <a:off x="2571736" y="2928934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5-конечная звезда 116"/>
          <p:cNvSpPr/>
          <p:nvPr/>
        </p:nvSpPr>
        <p:spPr>
          <a:xfrm>
            <a:off x="3214678" y="3571876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5-конечная звезда 117"/>
          <p:cNvSpPr/>
          <p:nvPr/>
        </p:nvSpPr>
        <p:spPr>
          <a:xfrm>
            <a:off x="3571868" y="3500438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5-конечная звезда 118"/>
          <p:cNvSpPr/>
          <p:nvPr/>
        </p:nvSpPr>
        <p:spPr>
          <a:xfrm>
            <a:off x="3643306" y="3214686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5-конечная звезда 119"/>
          <p:cNvSpPr/>
          <p:nvPr/>
        </p:nvSpPr>
        <p:spPr>
          <a:xfrm>
            <a:off x="1714480" y="3857628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5-конечная звезда 120"/>
          <p:cNvSpPr/>
          <p:nvPr/>
        </p:nvSpPr>
        <p:spPr>
          <a:xfrm>
            <a:off x="1357290" y="4357694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5-конечная звезда 121"/>
          <p:cNvSpPr/>
          <p:nvPr/>
        </p:nvSpPr>
        <p:spPr>
          <a:xfrm>
            <a:off x="1357290" y="4143380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5-конечная звезда 122"/>
          <p:cNvSpPr/>
          <p:nvPr/>
        </p:nvSpPr>
        <p:spPr>
          <a:xfrm>
            <a:off x="2071670" y="3929066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5-конечная звезда 124"/>
          <p:cNvSpPr/>
          <p:nvPr/>
        </p:nvSpPr>
        <p:spPr>
          <a:xfrm>
            <a:off x="1571604" y="3500438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5-конечная звезда 125"/>
          <p:cNvSpPr/>
          <p:nvPr/>
        </p:nvSpPr>
        <p:spPr>
          <a:xfrm>
            <a:off x="1357290" y="3929066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5-конечная звезда 126"/>
          <p:cNvSpPr/>
          <p:nvPr/>
        </p:nvSpPr>
        <p:spPr>
          <a:xfrm>
            <a:off x="2071670" y="4143380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5-конечная звезда 127"/>
          <p:cNvSpPr/>
          <p:nvPr/>
        </p:nvSpPr>
        <p:spPr>
          <a:xfrm>
            <a:off x="2071670" y="4357694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5-конечная звезда 128"/>
          <p:cNvSpPr/>
          <p:nvPr/>
        </p:nvSpPr>
        <p:spPr>
          <a:xfrm>
            <a:off x="3571868" y="4071942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5-конечная звезда 129"/>
          <p:cNvSpPr/>
          <p:nvPr/>
        </p:nvSpPr>
        <p:spPr>
          <a:xfrm>
            <a:off x="2857488" y="4286256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5-конечная звезда 130"/>
          <p:cNvSpPr/>
          <p:nvPr/>
        </p:nvSpPr>
        <p:spPr>
          <a:xfrm>
            <a:off x="3571868" y="2357430"/>
            <a:ext cx="414334" cy="271458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5-конечная звезда 131"/>
          <p:cNvSpPr/>
          <p:nvPr/>
        </p:nvSpPr>
        <p:spPr>
          <a:xfrm>
            <a:off x="2285984" y="3500438"/>
            <a:ext cx="414334" cy="271458"/>
          </a:xfrm>
          <a:prstGeom prst="star5">
            <a:avLst>
              <a:gd name="adj" fmla="val 9865"/>
              <a:gd name="hf" fmla="val 105146"/>
              <a:gd name="vf" fmla="val 1105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«Узнай буквы и обведи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их разными цветными карандашами»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714348" y="3286124"/>
            <a:ext cx="1714512" cy="42862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1250133" y="3178967"/>
            <a:ext cx="1714512" cy="64294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00166" y="3714752"/>
            <a:ext cx="714380" cy="15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178827" y="3250405"/>
            <a:ext cx="1714512" cy="642942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1857356" y="2643182"/>
            <a:ext cx="1071570" cy="171451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stCxn id="13" idx="0"/>
          </p:cNvCxnSpPr>
          <p:nvPr/>
        </p:nvCxnSpPr>
        <p:spPr>
          <a:xfrm rot="16200000" flipH="1">
            <a:off x="2196686" y="2839637"/>
            <a:ext cx="1000132" cy="607223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4036215" y="3536157"/>
            <a:ext cx="1643074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894265" y="3535363"/>
            <a:ext cx="1643074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6501620" y="2785264"/>
            <a:ext cx="927106" cy="78581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572264" y="3643314"/>
            <a:ext cx="857256" cy="71438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857752" y="2714620"/>
            <a:ext cx="857256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750727" y="3536157"/>
            <a:ext cx="1643074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5322099" y="3107529"/>
            <a:ext cx="1643074" cy="85725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«Обведи правильные буквы в кружок,</a:t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latin typeface="Arial" pitchFamily="34" charset="0"/>
                <a:cs typeface="Arial" pitchFamily="34" charset="0"/>
              </a:rPr>
              <a:t> а неправильные - зачеркни»</a:t>
            </a:r>
            <a:endParaRPr lang="ru-RU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8800" dirty="0" smtClean="0"/>
          </a:p>
          <a:p>
            <a:pPr>
              <a:buNone/>
            </a:pPr>
            <a:endParaRPr lang="ru-RU" sz="8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607191" y="2035959"/>
            <a:ext cx="1000132" cy="500066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07191" y="1893083"/>
            <a:ext cx="571504" cy="35719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1571604" y="2071678"/>
            <a:ext cx="1000132" cy="42862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00232" y="1857364"/>
            <a:ext cx="571504" cy="42862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108315" y="2249479"/>
            <a:ext cx="1071570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643306" y="1714488"/>
            <a:ext cx="571504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4822827" y="2249479"/>
            <a:ext cx="1071570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786314" y="1714488"/>
            <a:ext cx="571504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6500826" y="1714488"/>
            <a:ext cx="500066" cy="1071570"/>
            <a:chOff x="6143636" y="1785926"/>
            <a:chExt cx="500066" cy="1071570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5608645" y="2320917"/>
              <a:ext cx="1071570" cy="1588"/>
            </a:xfrm>
            <a:prstGeom prst="line">
              <a:avLst/>
            </a:prstGeom>
            <a:ln w="63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Группа 28"/>
            <p:cNvGrpSpPr/>
            <p:nvPr/>
          </p:nvGrpSpPr>
          <p:grpSpPr>
            <a:xfrm>
              <a:off x="6143636" y="1785926"/>
              <a:ext cx="500066" cy="1071570"/>
              <a:chOff x="6143636" y="1785926"/>
              <a:chExt cx="500066" cy="1071570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>
                <a:off x="6072198" y="1857364"/>
                <a:ext cx="571504" cy="42862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16200000" flipH="1">
                <a:off x="6107917" y="2321711"/>
                <a:ext cx="571504" cy="500066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Группа 33"/>
          <p:cNvGrpSpPr/>
          <p:nvPr/>
        </p:nvGrpSpPr>
        <p:grpSpPr>
          <a:xfrm rot="10800000">
            <a:off x="7643834" y="1714488"/>
            <a:ext cx="571504" cy="1071570"/>
            <a:chOff x="6143636" y="1785926"/>
            <a:chExt cx="500066" cy="1071570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5608645" y="2320917"/>
              <a:ext cx="1071570" cy="1588"/>
            </a:xfrm>
            <a:prstGeom prst="line">
              <a:avLst/>
            </a:prstGeom>
            <a:ln w="63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6" name="Группа 28"/>
            <p:cNvGrpSpPr/>
            <p:nvPr/>
          </p:nvGrpSpPr>
          <p:grpSpPr>
            <a:xfrm>
              <a:off x="6143636" y="1785926"/>
              <a:ext cx="500066" cy="1071570"/>
              <a:chOff x="6143636" y="1785926"/>
              <a:chExt cx="500066" cy="1071570"/>
            </a:xfrm>
          </p:grpSpPr>
          <p:cxnSp>
            <p:nvCxnSpPr>
              <p:cNvPr id="37" name="Прямая соединительная линия 36"/>
              <p:cNvCxnSpPr/>
              <p:nvPr/>
            </p:nvCxnSpPr>
            <p:spPr>
              <a:xfrm rot="5400000">
                <a:off x="6072198" y="1857364"/>
                <a:ext cx="571504" cy="42862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rot="16200000" flipH="1">
                <a:off x="6107917" y="2321711"/>
                <a:ext cx="571504" cy="500066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Группа 49"/>
          <p:cNvGrpSpPr/>
          <p:nvPr/>
        </p:nvGrpSpPr>
        <p:grpSpPr>
          <a:xfrm>
            <a:off x="785786" y="3714752"/>
            <a:ext cx="573092" cy="1073158"/>
            <a:chOff x="785786" y="3714752"/>
            <a:chExt cx="573092" cy="1073158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 rot="5400000">
              <a:off x="822299" y="4249743"/>
              <a:ext cx="1071570" cy="1588"/>
            </a:xfrm>
            <a:prstGeom prst="line">
              <a:avLst/>
            </a:prstGeom>
            <a:ln w="63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9" name="Группа 48"/>
            <p:cNvGrpSpPr/>
            <p:nvPr/>
          </p:nvGrpSpPr>
          <p:grpSpPr>
            <a:xfrm>
              <a:off x="785786" y="3714752"/>
              <a:ext cx="571504" cy="1073158"/>
              <a:chOff x="785786" y="3714752"/>
              <a:chExt cx="571504" cy="1073158"/>
            </a:xfrm>
          </p:grpSpPr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785786" y="4286256"/>
                <a:ext cx="571504" cy="158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785786" y="4786322"/>
                <a:ext cx="571504" cy="158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785786" y="3714752"/>
                <a:ext cx="571504" cy="158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Группа 50"/>
          <p:cNvGrpSpPr/>
          <p:nvPr/>
        </p:nvGrpSpPr>
        <p:grpSpPr>
          <a:xfrm rot="10800000">
            <a:off x="1928794" y="3714752"/>
            <a:ext cx="573092" cy="1073158"/>
            <a:chOff x="785786" y="3714752"/>
            <a:chExt cx="573092" cy="1073158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 rot="5400000">
              <a:off x="822299" y="4249743"/>
              <a:ext cx="1071570" cy="1588"/>
            </a:xfrm>
            <a:prstGeom prst="line">
              <a:avLst/>
            </a:prstGeom>
            <a:ln w="63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3" name="Группа 48"/>
            <p:cNvGrpSpPr/>
            <p:nvPr/>
          </p:nvGrpSpPr>
          <p:grpSpPr>
            <a:xfrm>
              <a:off x="785786" y="3714752"/>
              <a:ext cx="571504" cy="1073158"/>
              <a:chOff x="785786" y="3714752"/>
              <a:chExt cx="571504" cy="1073158"/>
            </a:xfrm>
          </p:grpSpPr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785786" y="4286256"/>
                <a:ext cx="571504" cy="158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785786" y="4786322"/>
                <a:ext cx="571504" cy="158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785786" y="3714752"/>
                <a:ext cx="571504" cy="158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Группа 68"/>
          <p:cNvGrpSpPr/>
          <p:nvPr/>
        </p:nvGrpSpPr>
        <p:grpSpPr>
          <a:xfrm>
            <a:off x="3714744" y="3714752"/>
            <a:ext cx="644530" cy="1071570"/>
            <a:chOff x="3714744" y="3714752"/>
            <a:chExt cx="644530" cy="1071570"/>
          </a:xfrm>
        </p:grpSpPr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3822695" y="4249743"/>
              <a:ext cx="1071570" cy="1588"/>
            </a:xfrm>
            <a:prstGeom prst="line">
              <a:avLst/>
            </a:prstGeom>
            <a:ln w="63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4" name="Группа 63"/>
            <p:cNvGrpSpPr/>
            <p:nvPr/>
          </p:nvGrpSpPr>
          <p:grpSpPr>
            <a:xfrm>
              <a:off x="3714744" y="3714752"/>
              <a:ext cx="642942" cy="1071570"/>
              <a:chOff x="3714744" y="3714752"/>
              <a:chExt cx="642942" cy="1071570"/>
            </a:xfrm>
          </p:grpSpPr>
          <p:cxnSp>
            <p:nvCxnSpPr>
              <p:cNvPr id="57" name="Прямая соединительная линия 56"/>
              <p:cNvCxnSpPr/>
              <p:nvPr/>
            </p:nvCxnSpPr>
            <p:spPr>
              <a:xfrm rot="5400000">
                <a:off x="3179753" y="4249743"/>
                <a:ext cx="1071570" cy="158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 rot="5400000">
                <a:off x="3500430" y="3929066"/>
                <a:ext cx="1071570" cy="642942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Группа 69"/>
          <p:cNvGrpSpPr/>
          <p:nvPr/>
        </p:nvGrpSpPr>
        <p:grpSpPr>
          <a:xfrm rot="10800000">
            <a:off x="4786314" y="3714752"/>
            <a:ext cx="644530" cy="1071570"/>
            <a:chOff x="3714744" y="3714752"/>
            <a:chExt cx="644530" cy="1071570"/>
          </a:xfrm>
        </p:grpSpPr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3822695" y="4249743"/>
              <a:ext cx="1071570" cy="1588"/>
            </a:xfrm>
            <a:prstGeom prst="line">
              <a:avLst/>
            </a:prstGeom>
            <a:ln w="63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2" name="Группа 63"/>
            <p:cNvGrpSpPr/>
            <p:nvPr/>
          </p:nvGrpSpPr>
          <p:grpSpPr>
            <a:xfrm>
              <a:off x="3714744" y="3714752"/>
              <a:ext cx="642942" cy="1071570"/>
              <a:chOff x="3714744" y="3714752"/>
              <a:chExt cx="642942" cy="1071570"/>
            </a:xfrm>
          </p:grpSpPr>
          <p:cxnSp>
            <p:nvCxnSpPr>
              <p:cNvPr id="73" name="Прямая соединительная линия 72"/>
              <p:cNvCxnSpPr/>
              <p:nvPr/>
            </p:nvCxnSpPr>
            <p:spPr>
              <a:xfrm rot="5400000">
                <a:off x="3179753" y="4249743"/>
                <a:ext cx="1071570" cy="1588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rot="5400000">
                <a:off x="3500430" y="3929066"/>
                <a:ext cx="1071570" cy="642942"/>
              </a:xfrm>
              <a:prstGeom prst="line">
                <a:avLst/>
              </a:prstGeom>
              <a:ln w="635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5" name="Прямая соединительная линия 74"/>
          <p:cNvCxnSpPr/>
          <p:nvPr/>
        </p:nvCxnSpPr>
        <p:spPr>
          <a:xfrm rot="5400000">
            <a:off x="6037273" y="4249743"/>
            <a:ext cx="1071570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6572264" y="3714752"/>
            <a:ext cx="500066" cy="50006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rot="5400000">
            <a:off x="7680347" y="4249743"/>
            <a:ext cx="1071570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7715272" y="3714752"/>
            <a:ext cx="490542" cy="50006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«Превращения»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(выложить из палочек одну букву и превратить её в другую букву)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/>
              <a:t>Щ       Ш </a:t>
            </a:r>
          </a:p>
          <a:p>
            <a:pPr algn="ctr">
              <a:buNone/>
            </a:pPr>
            <a:r>
              <a:rPr lang="ru-RU" sz="9600" dirty="0" smtClean="0"/>
              <a:t>Н     П      И</a:t>
            </a:r>
            <a:endParaRPr lang="ru-RU" sz="96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071934" y="2357430"/>
            <a:ext cx="1000132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714612" y="4214818"/>
            <a:ext cx="1000132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86380" y="4214818"/>
            <a:ext cx="1000132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«Найди все буквы У на картине»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* </a:t>
            </a:r>
            <a:r>
              <a:rPr lang="ru-RU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Нищева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Н.В. Мой букварь. Книга для обучения дошкольников  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чтению/ Худ. О.Н. Капустина. - СПб: ДЕТСТВО-ПРЕССС, 2011.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9FE"/>
              </a:clrFrom>
              <a:clrTo>
                <a:srgbClr val="FBF9FE">
                  <a:alpha val="0"/>
                </a:srgbClr>
              </a:clrTo>
            </a:clrChange>
            <a:lum contrast="20000"/>
          </a:blip>
          <a:srcRect l="8548" t="47926" r="10583" b="13708"/>
          <a:stretch>
            <a:fillRect/>
          </a:stretch>
        </p:blipFill>
        <p:spPr bwMode="auto">
          <a:xfrm>
            <a:off x="1571604" y="1357298"/>
            <a:ext cx="557216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«Дописать букву»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</a:t>
            </a:r>
          </a:p>
          <a:p>
            <a:pPr>
              <a:buNone/>
            </a:pPr>
            <a:r>
              <a:rPr lang="ru-RU" dirty="0" smtClean="0"/>
              <a:t>            А            У                    И             Ю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П – Т – Г – Е – Ъ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00034" y="2571744"/>
            <a:ext cx="1428760" cy="28575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536017" y="2464587"/>
            <a:ext cx="1357322" cy="42862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928662" y="2428868"/>
            <a:ext cx="1428760" cy="57150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572000" y="2357430"/>
            <a:ext cx="1357322" cy="64294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250529" y="2678901"/>
            <a:ext cx="1357322" cy="158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5822959" y="2678107"/>
            <a:ext cx="1357322" cy="158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500826" y="2643182"/>
            <a:ext cx="571504" cy="158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071538" y="4286256"/>
            <a:ext cx="857256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000364" y="4286256"/>
            <a:ext cx="857256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929190" y="4286256"/>
            <a:ext cx="857256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429388" y="4286256"/>
            <a:ext cx="857256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«Ластик»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(Сотри всё, что не нужно букве П, У и т.д.)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1643050"/>
            <a:ext cx="3143272" cy="407196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678893" y="2107397"/>
            <a:ext cx="4071966" cy="314327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2678893" y="2107397"/>
            <a:ext cx="4071966" cy="314327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«Прятки»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Георгий\Desktop\выступ\15-01-0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73" t="9228" r="10680" b="52709"/>
          <a:stretch>
            <a:fillRect/>
          </a:stretch>
        </p:blipFill>
        <p:spPr bwMode="auto">
          <a:xfrm>
            <a:off x="714348" y="1571612"/>
            <a:ext cx="3429024" cy="2357454"/>
          </a:xfrm>
          <a:prstGeom prst="rect">
            <a:avLst/>
          </a:prstGeom>
          <a:noFill/>
        </p:spPr>
      </p:pic>
      <p:pic>
        <p:nvPicPr>
          <p:cNvPr id="1027" name="Picture 3" descr="C:\Users\Георгий\Desktop\выступ\15-01-02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91" t="58408" r="23184" b="4683"/>
          <a:stretch>
            <a:fillRect/>
          </a:stretch>
        </p:blipFill>
        <p:spPr bwMode="auto">
          <a:xfrm>
            <a:off x="5000628" y="1428736"/>
            <a:ext cx="3000396" cy="2428892"/>
          </a:xfrm>
          <a:prstGeom prst="rect">
            <a:avLst/>
          </a:prstGeom>
          <a:noFill/>
        </p:spPr>
      </p:pic>
      <p:pic>
        <p:nvPicPr>
          <p:cNvPr id="1028" name="Picture 4" descr="C:\Users\Георгий\Desktop\выступ\15-01-02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786" t="95685" r="19795"/>
          <a:stretch>
            <a:fillRect/>
          </a:stretch>
        </p:blipFill>
        <p:spPr bwMode="auto">
          <a:xfrm>
            <a:off x="2500298" y="4800610"/>
            <a:ext cx="4500594" cy="900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«Построй букву»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Георгий\Desktop\выступ\Фото\DSC04327.JPG"/>
          <p:cNvPicPr>
            <a:picLocks noChangeAspect="1" noChangeArrowheads="1"/>
          </p:cNvPicPr>
          <p:nvPr/>
        </p:nvPicPr>
        <p:blipFill>
          <a:blip r:embed="rId2" cstate="print"/>
          <a:srcRect l="34341" t="32432" r="28457" b="17965"/>
          <a:stretch>
            <a:fillRect/>
          </a:stretch>
        </p:blipFill>
        <p:spPr bwMode="auto">
          <a:xfrm>
            <a:off x="785786" y="1643050"/>
            <a:ext cx="1857388" cy="1857388"/>
          </a:xfrm>
          <a:prstGeom prst="rect">
            <a:avLst/>
          </a:prstGeom>
          <a:noFill/>
        </p:spPr>
      </p:pic>
      <p:pic>
        <p:nvPicPr>
          <p:cNvPr id="1027" name="Picture 3" descr="C:\Users\Георгий\Desktop\выступ\Фото\DSC043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1840" t="29304" r="29617" b="21281"/>
          <a:stretch>
            <a:fillRect/>
          </a:stretch>
        </p:blipFill>
        <p:spPr bwMode="auto">
          <a:xfrm>
            <a:off x="3571868" y="1571612"/>
            <a:ext cx="1857388" cy="1857388"/>
          </a:xfrm>
          <a:prstGeom prst="rect">
            <a:avLst/>
          </a:prstGeom>
          <a:noFill/>
        </p:spPr>
      </p:pic>
      <p:pic>
        <p:nvPicPr>
          <p:cNvPr id="1028" name="Picture 4" descr="C:\Users\Георгий\Desktop\выступ\Фото\DSC04328.JPG"/>
          <p:cNvPicPr>
            <a:picLocks noChangeAspect="1" noChangeArrowheads="1"/>
          </p:cNvPicPr>
          <p:nvPr/>
        </p:nvPicPr>
        <p:blipFill>
          <a:blip r:embed="rId4" cstate="print"/>
          <a:srcRect l="15640" t="11374" r="14217" b="14691"/>
          <a:stretch>
            <a:fillRect/>
          </a:stretch>
        </p:blipFill>
        <p:spPr bwMode="auto">
          <a:xfrm>
            <a:off x="5929322" y="1571612"/>
            <a:ext cx="2439882" cy="17859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4143380"/>
            <a:ext cx="6643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3200" dirty="0" smtClean="0"/>
              <a:t>цветные резинки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/>
              <a:t> кубики Никитина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dirty="0" smtClean="0"/>
              <a:t> палочки </a:t>
            </a:r>
            <a:r>
              <a:rPr lang="ru-RU" sz="3200" dirty="0" err="1" smtClean="0"/>
              <a:t>Кюизенера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«Рисование букв по точкам»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</a:t>
            </a:r>
            <a:r>
              <a:rPr lang="ru-RU" sz="4600" dirty="0" smtClean="0"/>
              <a:t>                </a:t>
            </a:r>
          </a:p>
          <a:p>
            <a:endParaRPr lang="ru-RU" sz="4600" dirty="0" smtClean="0"/>
          </a:p>
          <a:p>
            <a:endParaRPr lang="ru-RU" sz="4600" dirty="0" smtClean="0"/>
          </a:p>
          <a:p>
            <a:pPr>
              <a:buNone/>
            </a:pPr>
            <a:r>
              <a:rPr lang="ru-RU" sz="4600" dirty="0" smtClean="0"/>
              <a:t>    </a:t>
            </a:r>
          </a:p>
          <a:p>
            <a:pPr>
              <a:buNone/>
            </a:pPr>
            <a:endParaRPr lang="ru-RU" sz="4600" dirty="0" smtClean="0"/>
          </a:p>
          <a:p>
            <a:pPr>
              <a:buNone/>
            </a:pPr>
            <a:r>
              <a:rPr lang="ru-RU" sz="4600" dirty="0" smtClean="0"/>
              <a:t> </a:t>
            </a:r>
          </a:p>
          <a:p>
            <a:pPr>
              <a:buNone/>
            </a:pPr>
            <a:r>
              <a:rPr lang="ru-RU" sz="4600" dirty="0" smtClean="0"/>
              <a:t>       </a:t>
            </a:r>
          </a:p>
          <a:p>
            <a:pPr>
              <a:buNone/>
            </a:pPr>
            <a:r>
              <a:rPr lang="ru-RU" sz="8600" dirty="0" smtClean="0">
                <a:latin typeface="Arial" pitchFamily="34" charset="0"/>
                <a:cs typeface="Arial" pitchFamily="34" charset="0"/>
              </a:rPr>
              <a:t>                «Рисование букв по клеточкам»</a:t>
            </a:r>
          </a:p>
          <a:p>
            <a:pPr>
              <a:buNone/>
            </a:pPr>
            <a:r>
              <a:rPr lang="ru-RU" sz="9800" dirty="0" smtClean="0"/>
              <a:t>1         4      2        4       1        5       4         5    </a:t>
            </a:r>
            <a:r>
              <a:rPr lang="ru-RU" sz="9800" dirty="0" smtClean="0">
                <a:solidFill>
                  <a:srgbClr val="C00000"/>
                </a:solidFill>
              </a:rPr>
              <a:t>     </a:t>
            </a:r>
          </a:p>
          <a:p>
            <a:pPr>
              <a:buNone/>
            </a:pPr>
            <a:r>
              <a:rPr lang="ru-RU" sz="4600" dirty="0" smtClean="0">
                <a:solidFill>
                  <a:srgbClr val="C00000"/>
                </a:solidFill>
              </a:rPr>
              <a:t>                </a:t>
            </a:r>
          </a:p>
          <a:p>
            <a:pPr>
              <a:buNone/>
            </a:pPr>
            <a:endParaRPr lang="ru-RU" sz="21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1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1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100" dirty="0" smtClean="0">
                <a:solidFill>
                  <a:srgbClr val="C00000"/>
                </a:solidFill>
              </a:rPr>
              <a:t>                                   </a:t>
            </a:r>
          </a:p>
          <a:p>
            <a:pPr>
              <a:buNone/>
            </a:pPr>
            <a:r>
              <a:rPr lang="ru-RU" sz="5500" dirty="0" smtClean="0">
                <a:solidFill>
                  <a:srgbClr val="C00000"/>
                </a:solidFill>
              </a:rPr>
              <a:t>          </a:t>
            </a:r>
          </a:p>
          <a:p>
            <a:pPr>
              <a:buNone/>
            </a:pPr>
            <a:endParaRPr lang="ru-RU" sz="55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5500" dirty="0" smtClean="0">
                <a:solidFill>
                  <a:srgbClr val="C00000"/>
                </a:solidFill>
              </a:rPr>
              <a:t>                     </a:t>
            </a:r>
            <a:r>
              <a:rPr lang="ru-RU" sz="40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        </a:t>
            </a:r>
            <a:endParaRPr lang="ru-RU" sz="4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928662" y="3929066"/>
            <a:ext cx="4286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 flipH="1" flipV="1">
            <a:off x="1893869" y="3963991"/>
            <a:ext cx="35719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214414" y="171448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85918" y="171448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357422" y="171448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29058" y="171448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785918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357422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214414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85918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357422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214414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429124" y="171448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929190" y="171448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929058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429124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929190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929058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429124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143636" y="171448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929190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643702" y="171448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143768" y="1714488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143636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643702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143768" y="2214554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143636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643702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143768" y="2714620"/>
            <a:ext cx="71438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>
            <a:stCxn id="10" idx="7"/>
            <a:endCxn id="16" idx="4"/>
          </p:cNvCxnSpPr>
          <p:nvPr/>
        </p:nvCxnSpPr>
        <p:spPr>
          <a:xfrm rot="16200000" flipH="1" flipV="1">
            <a:off x="1875216" y="2242875"/>
            <a:ext cx="1061108" cy="25257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0" idx="1"/>
            <a:endCxn id="14" idx="3"/>
          </p:cNvCxnSpPr>
          <p:nvPr/>
        </p:nvCxnSpPr>
        <p:spPr>
          <a:xfrm rot="16200000" flipH="1" flipV="1">
            <a:off x="1271057" y="1678769"/>
            <a:ext cx="1050646" cy="1143008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785918" y="2214554"/>
            <a:ext cx="571504" cy="10463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1" idx="0"/>
            <a:endCxn id="25" idx="4"/>
          </p:cNvCxnSpPr>
          <p:nvPr/>
        </p:nvCxnSpPr>
        <p:spPr>
          <a:xfrm rot="16200000" flipH="1">
            <a:off x="3428992" y="2250273"/>
            <a:ext cx="107157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0800000" flipV="1">
            <a:off x="3929058" y="2214554"/>
            <a:ext cx="596905" cy="1031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21" idx="3"/>
          </p:cNvCxnSpPr>
          <p:nvPr/>
        </p:nvCxnSpPr>
        <p:spPr>
          <a:xfrm rot="5400000">
            <a:off x="4500562" y="1775464"/>
            <a:ext cx="439090" cy="43909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28" idx="4"/>
          </p:cNvCxnSpPr>
          <p:nvPr/>
        </p:nvCxnSpPr>
        <p:spPr>
          <a:xfrm rot="16200000" flipH="1">
            <a:off x="4446983" y="2268132"/>
            <a:ext cx="571504" cy="46434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6200000" flipH="1">
            <a:off x="6180149" y="2249479"/>
            <a:ext cx="107157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30" idx="7"/>
          </p:cNvCxnSpPr>
          <p:nvPr/>
        </p:nvCxnSpPr>
        <p:spPr>
          <a:xfrm rot="16200000" flipH="1" flipV="1">
            <a:off x="6143636" y="1724951"/>
            <a:ext cx="1061109" cy="106110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6215074" y="1785926"/>
            <a:ext cx="1071570" cy="100013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2857488" y="4000504"/>
            <a:ext cx="4286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>
            <a:off x="3786976" y="3928272"/>
            <a:ext cx="4286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4643438" y="4000504"/>
            <a:ext cx="4286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5400000" flipH="1" flipV="1">
            <a:off x="5608645" y="3963991"/>
            <a:ext cx="35719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10800000">
            <a:off x="6643702" y="4000504"/>
            <a:ext cx="4286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400000">
            <a:off x="7716066" y="3999710"/>
            <a:ext cx="4286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«Живая  буква» (изобразить букву)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Георгий\Desktop\выступ\Фото\DSC043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314" t="7892" r="9505" b="6874"/>
          <a:stretch>
            <a:fillRect/>
          </a:stretch>
        </p:blipFill>
        <p:spPr bwMode="auto">
          <a:xfrm>
            <a:off x="1285852" y="1357298"/>
            <a:ext cx="2857520" cy="38576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171" name="Picture 3" descr="C:\Users\Георгий\Desktop\выступ\Фото\DSC04314.JPG"/>
          <p:cNvPicPr>
            <a:picLocks noChangeAspect="1" noChangeArrowheads="1"/>
          </p:cNvPicPr>
          <p:nvPr/>
        </p:nvPicPr>
        <p:blipFill>
          <a:blip r:embed="rId3" cstate="print"/>
          <a:srcRect l="18066" r="17883"/>
          <a:stretch>
            <a:fillRect/>
          </a:stretch>
        </p:blipFill>
        <p:spPr bwMode="auto">
          <a:xfrm>
            <a:off x="5143504" y="1357298"/>
            <a:ext cx="2786082" cy="38576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Разгадывайте изографы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1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100" dirty="0" smtClean="0">
                <a:solidFill>
                  <a:srgbClr val="C00000"/>
                </a:solidFill>
              </a:rPr>
              <a:t>                          </a:t>
            </a:r>
          </a:p>
          <a:p>
            <a:pPr>
              <a:buNone/>
            </a:pPr>
            <a:r>
              <a:rPr lang="ru-RU" sz="2100" dirty="0" smtClean="0">
                <a:solidFill>
                  <a:srgbClr val="C00000"/>
                </a:solidFill>
              </a:rPr>
              <a:t>       *</a:t>
            </a:r>
            <a:r>
              <a:rPr lang="ru-RU" sz="2100" dirty="0" err="1" smtClean="0">
                <a:solidFill>
                  <a:srgbClr val="C00000"/>
                </a:solidFill>
              </a:rPr>
              <a:t>Милостивенко</a:t>
            </a:r>
            <a:r>
              <a:rPr lang="ru-RU" sz="2100" dirty="0" smtClean="0">
                <a:solidFill>
                  <a:srgbClr val="C00000"/>
                </a:solidFill>
              </a:rPr>
              <a:t> Л.Г. Методические рекомендации по      </a:t>
            </a:r>
          </a:p>
          <a:p>
            <a:pPr>
              <a:buNone/>
            </a:pPr>
            <a:r>
              <a:rPr lang="ru-RU" sz="2100" dirty="0" smtClean="0">
                <a:solidFill>
                  <a:srgbClr val="C00000"/>
                </a:solidFill>
              </a:rPr>
              <a:t>        предупреждению ошибок чтения и письма у детей: Из   опыта  </a:t>
            </a:r>
          </a:p>
          <a:p>
            <a:pPr>
              <a:buNone/>
            </a:pPr>
            <a:r>
              <a:rPr lang="ru-RU" sz="2100" dirty="0" smtClean="0">
                <a:solidFill>
                  <a:srgbClr val="C00000"/>
                </a:solidFill>
              </a:rPr>
              <a:t>                    работы: Учебное пособие. – СПб.: фирма   </a:t>
            </a:r>
          </a:p>
          <a:p>
            <a:pPr>
              <a:buNone/>
            </a:pPr>
            <a:r>
              <a:rPr lang="ru-RU" sz="2100" dirty="0" smtClean="0">
                <a:solidFill>
                  <a:srgbClr val="C00000"/>
                </a:solidFill>
              </a:rPr>
              <a:t>                     «</a:t>
            </a:r>
            <a:r>
              <a:rPr lang="ru-RU" sz="2100" dirty="0" err="1" smtClean="0">
                <a:solidFill>
                  <a:srgbClr val="C00000"/>
                </a:solidFill>
              </a:rPr>
              <a:t>Стройлеспечать</a:t>
            </a:r>
            <a:r>
              <a:rPr lang="ru-RU" sz="2100" dirty="0" smtClean="0">
                <a:solidFill>
                  <a:srgbClr val="C00000"/>
                </a:solidFill>
              </a:rPr>
              <a:t>», 1996.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393671" y="3178967"/>
            <a:ext cx="1642280" cy="794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1856959" y="3214289"/>
            <a:ext cx="1571636" cy="794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28662" y="4000504"/>
            <a:ext cx="2000264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036216" y="1464058"/>
            <a:ext cx="1071570" cy="715174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1714480" y="1500174"/>
            <a:ext cx="1143008" cy="71438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750464" y="4178702"/>
            <a:ext cx="357190" cy="794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2750728" y="4178702"/>
            <a:ext cx="357190" cy="794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1215605" y="3356371"/>
            <a:ext cx="713586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1858547" y="3356371"/>
            <a:ext cx="713586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1464447" y="3107529"/>
            <a:ext cx="500066" cy="285752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1785918" y="3071810"/>
            <a:ext cx="500066" cy="35719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1643042" y="1928802"/>
            <a:ext cx="571504" cy="642942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rot="5400000">
            <a:off x="3857620" y="3000372"/>
            <a:ext cx="2286016" cy="285752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H="1">
            <a:off x="5072066" y="2928934"/>
            <a:ext cx="2286016" cy="42862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5000628" y="1428736"/>
            <a:ext cx="714380" cy="42862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6200000" flipH="1">
            <a:off x="5429256" y="1428736"/>
            <a:ext cx="704856" cy="419104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072066" y="2857496"/>
            <a:ext cx="1071570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5215339" y="2357033"/>
            <a:ext cx="570710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10800000" flipV="1">
            <a:off x="5500694" y="1928802"/>
            <a:ext cx="1500198" cy="42862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10800000">
            <a:off x="5500694" y="2357430"/>
            <a:ext cx="1500198" cy="285752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5573323" y="3713561"/>
            <a:ext cx="570710" cy="158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5500694" y="3429000"/>
            <a:ext cx="357190" cy="28575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rot="5400000">
            <a:off x="5500694" y="3786190"/>
            <a:ext cx="285752" cy="142876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4714876" y="4214818"/>
            <a:ext cx="642942" cy="500066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16200000" flipH="1">
            <a:off x="5214942" y="4214818"/>
            <a:ext cx="500066" cy="357190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 flipH="1" flipV="1">
            <a:off x="5603089" y="4183861"/>
            <a:ext cx="509590" cy="42862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16200000" flipH="1">
            <a:off x="5965041" y="4250537"/>
            <a:ext cx="642942" cy="42862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«Найти предмет, на который похожа буква»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О   </a:t>
            </a:r>
            <a:r>
              <a:rPr lang="ru-RU" sz="9600" b="1" dirty="0" smtClean="0">
                <a:solidFill>
                  <a:schemeClr val="tx2"/>
                </a:solidFill>
              </a:rPr>
              <a:t>П   К   Ж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            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Георгий\Desktop\обруч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000504"/>
            <a:ext cx="1643074" cy="1428750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rot="5400000">
            <a:off x="1215208" y="3356768"/>
            <a:ext cx="71438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C:\Users\Георгий\Desktop\перекладин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929066"/>
            <a:ext cx="2452691" cy="1785940"/>
          </a:xfrm>
          <a:prstGeom prst="rect">
            <a:avLst/>
          </a:prstGeom>
          <a:noFill/>
        </p:spPr>
      </p:pic>
      <p:pic>
        <p:nvPicPr>
          <p:cNvPr id="1030" name="Picture 6" descr="C:\Users\Георгий\Desktop\жук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49404">
            <a:off x="6939502" y="3939113"/>
            <a:ext cx="1428750" cy="1428750"/>
          </a:xfrm>
          <a:prstGeom prst="rect">
            <a:avLst/>
          </a:prstGeom>
          <a:noFill/>
        </p:spPr>
      </p:pic>
      <p:cxnSp>
        <p:nvCxnSpPr>
          <p:cNvPr id="18" name="Прямая со стрелкой 17"/>
          <p:cNvCxnSpPr/>
          <p:nvPr/>
        </p:nvCxnSpPr>
        <p:spPr>
          <a:xfrm rot="5400000">
            <a:off x="3215472" y="3428206"/>
            <a:ext cx="71438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7216000" y="3285330"/>
            <a:ext cx="71438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1" name="Picture 7" descr="C:\Users\Георгий\Desktop\кактус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4071942"/>
            <a:ext cx="1057275" cy="1428750"/>
          </a:xfrm>
          <a:prstGeom prst="rect">
            <a:avLst/>
          </a:prstGeom>
          <a:noFill/>
        </p:spPr>
      </p:pic>
      <p:cxnSp>
        <p:nvCxnSpPr>
          <p:cNvPr id="21" name="Прямая со стрелкой 20"/>
          <p:cNvCxnSpPr/>
          <p:nvPr/>
        </p:nvCxnSpPr>
        <p:spPr>
          <a:xfrm rot="5400000">
            <a:off x="5072860" y="3499644"/>
            <a:ext cx="71438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Выучить стихотворение на изучаемую букву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 - Букву А узнать легко, ноги ставит широко.</a:t>
            </a:r>
          </a:p>
          <a:p>
            <a:r>
              <a:rPr lang="ru-RU" dirty="0" smtClean="0"/>
              <a:t>К - На палочку села галочка.</a:t>
            </a:r>
          </a:p>
          <a:p>
            <a:r>
              <a:rPr lang="ru-RU" dirty="0" smtClean="0"/>
              <a:t>Б – Буква Б с большим брюшком, в кепке с длинным козырьком.</a:t>
            </a:r>
          </a:p>
          <a:p>
            <a:r>
              <a:rPr lang="ru-RU" dirty="0" smtClean="0"/>
              <a:t>О – Посмотри на колесо и увидишь букву 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«Превратить букву в предмет»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</a:t>
            </a:r>
            <a:r>
              <a:rPr lang="ru-RU" sz="8000" dirty="0" smtClean="0"/>
              <a:t>И</a:t>
            </a: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8000" dirty="0" smtClean="0"/>
              <a:t>         П   </a:t>
            </a:r>
            <a:endParaRPr lang="ru-RU" sz="8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714744" y="2285992"/>
            <a:ext cx="857256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072066" y="1857364"/>
            <a:ext cx="1214446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6"/>
          <p:cNvGrpSpPr/>
          <p:nvPr/>
        </p:nvGrpSpPr>
        <p:grpSpPr>
          <a:xfrm>
            <a:off x="5072066" y="1857364"/>
            <a:ext cx="1216034" cy="787406"/>
            <a:chOff x="3213884" y="1857364"/>
            <a:chExt cx="1216034" cy="787406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2820975" y="2250273"/>
              <a:ext cx="786612" cy="794"/>
            </a:xfrm>
            <a:prstGeom prst="line">
              <a:avLst/>
            </a:prstGeom>
            <a:ln w="63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214678" y="2643182"/>
              <a:ext cx="1214446" cy="158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5400000">
              <a:off x="4036215" y="2250273"/>
              <a:ext cx="786612" cy="794"/>
            </a:xfrm>
            <a:prstGeom prst="line">
              <a:avLst/>
            </a:prstGeom>
            <a:ln w="63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214678" y="1857364"/>
              <a:ext cx="1214446" cy="78581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3214678" y="1857364"/>
              <a:ext cx="1214446" cy="776294"/>
            </a:xfrm>
            <a:prstGeom prst="line">
              <a:avLst/>
            </a:prstGeom>
            <a:ln w="635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8" name="Прямая со стрелкой 27"/>
          <p:cNvCxnSpPr/>
          <p:nvPr/>
        </p:nvCxnSpPr>
        <p:spPr>
          <a:xfrm>
            <a:off x="3857620" y="4286256"/>
            <a:ext cx="857256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C:\Users\Георгий\Desktop\ворот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500438"/>
            <a:ext cx="19526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«Вкус буквы», «Какая буква на вкус?»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Л – кислая, как Лимон.</a:t>
            </a:r>
          </a:p>
          <a:p>
            <a:pPr algn="ctr">
              <a:buNone/>
            </a:pPr>
            <a:r>
              <a:rPr lang="ru-RU" dirty="0" smtClean="0"/>
              <a:t>М – сладкая, как Мармелад.</a:t>
            </a:r>
          </a:p>
          <a:p>
            <a:pPr algn="ctr">
              <a:buNone/>
            </a:pPr>
            <a:r>
              <a:rPr lang="ru-RU" dirty="0" smtClean="0"/>
              <a:t>П – горькая, как Перец.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Б – вкус Батона.</a:t>
            </a:r>
          </a:p>
          <a:p>
            <a:pPr algn="ctr">
              <a:buNone/>
            </a:pPr>
            <a:r>
              <a:rPr lang="ru-RU" dirty="0" smtClean="0"/>
              <a:t>Ш – вкус Шоколадки.</a:t>
            </a:r>
          </a:p>
          <a:p>
            <a:pPr algn="ctr">
              <a:buNone/>
            </a:pPr>
            <a:r>
              <a:rPr lang="ru-RU" dirty="0" smtClean="0"/>
              <a:t>З – вкус Зефира.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Рассказывайте детям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«Буквенные сказки»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   Э:   </a:t>
            </a:r>
            <a:r>
              <a:rPr lang="ru-RU" sz="2000" dirty="0" smtClean="0"/>
              <a:t>Жила-была на свете буква. Она была круглая, у неё был длинный язык. Буква очень любила поговорить.  Она разговаривала со всеми так долго, что все устали её слушать. И, наконец, наступил такой день, когда никто не захотел с ней общаться. Буквы проходили мимо, не останавливаясь. А наша буква всё кричала им вслед: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Э! Э! Э!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Так и стали её называть буква Э.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      * Творческое рассказывание: обучение детей 5-7 лет/ автор- 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         составитель Л.М. Граб. – Волгоград: Учитель, 2010.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«Назови - покажи»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/>
              <a:t> </a:t>
            </a:r>
            <a:r>
              <a:rPr lang="ru-RU" sz="2700" dirty="0" smtClean="0"/>
              <a:t>(Родитель называет букву, а ребёнок показывает её.</a:t>
            </a:r>
            <a:br>
              <a:rPr lang="ru-RU" sz="2700" dirty="0" smtClean="0"/>
            </a:br>
            <a:r>
              <a:rPr lang="ru-RU" sz="2700" dirty="0" smtClean="0"/>
              <a:t>Родитель показывает букву, а ребёнок называет её.)</a:t>
            </a:r>
            <a:br>
              <a:rPr lang="ru-RU" sz="2700" dirty="0" smtClean="0"/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571604" y="2071678"/>
          <a:ext cx="6429420" cy="3749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429420"/>
              </a:tblGrid>
              <a:tr h="3686188">
                <a:tc>
                  <a:txBody>
                    <a:bodyPr/>
                    <a:lstStyle/>
                    <a:p>
                      <a:r>
                        <a:rPr lang="ru-RU" sz="8000" dirty="0" smtClean="0"/>
                        <a:t>А     И      Т</a:t>
                      </a:r>
                    </a:p>
                    <a:p>
                      <a:r>
                        <a:rPr lang="ru-RU" sz="8000" dirty="0" smtClean="0"/>
                        <a:t>   М     П    Х</a:t>
                      </a:r>
                    </a:p>
                    <a:p>
                      <a:pPr algn="l"/>
                      <a:r>
                        <a:rPr lang="ru-RU" sz="8000" dirty="0" smtClean="0"/>
                        <a:t>К</a:t>
                      </a:r>
                      <a:r>
                        <a:rPr lang="ru-RU" sz="8000" baseline="0" dirty="0" smtClean="0"/>
                        <a:t>      О     У</a:t>
                      </a:r>
                      <a:endParaRPr lang="ru-RU" sz="8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«Назови все красные (синие) буквы»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«Назови все большие (маленькие) буквы»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42976" y="1643050"/>
          <a:ext cx="6715172" cy="3749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715172"/>
              </a:tblGrid>
              <a:tr h="3686188">
                <a:tc>
                  <a:txBody>
                    <a:bodyPr/>
                    <a:lstStyle/>
                    <a:p>
                      <a:r>
                        <a:rPr lang="ru-RU" sz="80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8000" dirty="0" smtClean="0"/>
                        <a:t>     </a:t>
                      </a:r>
                      <a:r>
                        <a:rPr lang="ru-RU" sz="80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sz="8000" dirty="0" smtClean="0"/>
                        <a:t>      </a:t>
                      </a:r>
                      <a:r>
                        <a:rPr lang="ru-RU" sz="8000" dirty="0" smtClean="0">
                          <a:solidFill>
                            <a:srgbClr val="0070C0"/>
                          </a:solidFill>
                        </a:rPr>
                        <a:t>Т</a:t>
                      </a:r>
                    </a:p>
                    <a:p>
                      <a:r>
                        <a:rPr lang="ru-RU" sz="8000" dirty="0" smtClean="0"/>
                        <a:t>    </a:t>
                      </a:r>
                      <a:r>
                        <a:rPr lang="ru-RU" sz="8000" dirty="0" smtClean="0">
                          <a:solidFill>
                            <a:srgbClr val="0070C0"/>
                          </a:solidFill>
                        </a:rPr>
                        <a:t>м</a:t>
                      </a:r>
                      <a:r>
                        <a:rPr lang="ru-RU" sz="8000" dirty="0" smtClean="0"/>
                        <a:t>      </a:t>
                      </a:r>
                      <a:r>
                        <a:rPr lang="ru-RU" sz="8000" dirty="0" err="1" smtClean="0">
                          <a:solidFill>
                            <a:srgbClr val="0070C0"/>
                          </a:solidFill>
                        </a:rPr>
                        <a:t>п</a:t>
                      </a:r>
                      <a:r>
                        <a:rPr lang="ru-RU" sz="8000" dirty="0" smtClean="0"/>
                        <a:t>     </a:t>
                      </a:r>
                      <a:r>
                        <a:rPr lang="ru-RU" sz="8000" dirty="0" err="1" smtClean="0">
                          <a:solidFill>
                            <a:srgbClr val="0070C0"/>
                          </a:solidFill>
                        </a:rPr>
                        <a:t>х</a:t>
                      </a:r>
                      <a:endParaRPr lang="ru-RU" sz="80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ru-RU" sz="8000" dirty="0" smtClean="0">
                          <a:solidFill>
                            <a:srgbClr val="0070C0"/>
                          </a:solidFill>
                        </a:rPr>
                        <a:t> К</a:t>
                      </a:r>
                      <a:r>
                        <a:rPr lang="ru-RU" sz="80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8000" baseline="0" dirty="0" smtClean="0"/>
                        <a:t>   </a:t>
                      </a:r>
                      <a:r>
                        <a:rPr lang="ru-RU" sz="8000" baseline="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8000" baseline="0" dirty="0" smtClean="0"/>
                        <a:t>      </a:t>
                      </a:r>
                      <a:r>
                        <a:rPr lang="ru-RU" sz="8000" baseline="0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8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416</Words>
  <Application>Microsoft Office PowerPoint</Application>
  <PresentationFormat>Экран (4:3)</PresentationFormat>
  <Paragraphs>127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«Построй букву»</vt:lpstr>
      <vt:lpstr> «Найти предмет, на который похожа буква»</vt:lpstr>
      <vt:lpstr> Выучить стихотворение на изучаемую букву</vt:lpstr>
      <vt:lpstr>«Превратить букву в предмет»</vt:lpstr>
      <vt:lpstr> «Вкус буквы», «Какая буква на вкус?»</vt:lpstr>
      <vt:lpstr>Рассказывайте детям  «Буквенные сказки»</vt:lpstr>
      <vt:lpstr> «Назови - покажи»  (Родитель называет букву, а ребёнок показывает её. Родитель показывает букву, а ребёнок называет её.) </vt:lpstr>
      <vt:lpstr> «Назови все красные (синие) буквы» «Назови все большие (маленькие) буквы»</vt:lpstr>
      <vt:lpstr>  «Найди букву О и зачеркни её» (можно использовать газеты, журналы) </vt:lpstr>
      <vt:lpstr> «Отгадай, какая буква спряталась?»</vt:lpstr>
      <vt:lpstr>«Найди буквы и разукрась  их цветными карандашами»</vt:lpstr>
      <vt:lpstr>«Узнай буквы и обведи  их разными цветными карандашами»</vt:lpstr>
      <vt:lpstr> «Обведи правильные буквы в кружок,  а неправильные - зачеркни»</vt:lpstr>
      <vt:lpstr>«Превращения»  (выложить из палочек одну букву и превратить её в другую букву)</vt:lpstr>
      <vt:lpstr>«Найди все буквы У на картине»</vt:lpstr>
      <vt:lpstr> «Дописать букву»</vt:lpstr>
      <vt:lpstr>«Ластик» (Сотри всё, что не нужно букве П, У и т.д.)</vt:lpstr>
      <vt:lpstr>«Прятки»</vt:lpstr>
      <vt:lpstr> «Рисование букв по точкам»</vt:lpstr>
      <vt:lpstr>«Живая  буква» (изобразить букву)</vt:lpstr>
      <vt:lpstr>Разгадывайте изографы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ds32</cp:lastModifiedBy>
  <cp:revision>59</cp:revision>
  <dcterms:created xsi:type="dcterms:W3CDTF">2013-08-20T22:02:58Z</dcterms:created>
  <dcterms:modified xsi:type="dcterms:W3CDTF">2025-10-28T07:51:46Z</dcterms:modified>
</cp:coreProperties>
</file>